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gi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7" name="Shape 9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Relationship Id="rId3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Diapositiva de título">
    <p:bg>
      <p:bgPr>
        <a:gradFill flip="none" rotWithShape="1">
          <a:gsLst>
            <a:gs pos="3000">
              <a:srgbClr val="0070C0"/>
            </a:gs>
            <a:gs pos="19000">
              <a:srgbClr val="167CC5"/>
            </a:gs>
            <a:gs pos="38000">
              <a:srgbClr val="ADD1EB"/>
            </a:gs>
            <a:gs pos="52999">
              <a:srgbClr val="FFFFFF"/>
            </a:gs>
            <a:gs pos="77000">
              <a:srgbClr val="F4F9FC"/>
            </a:gs>
            <a:gs pos="100000">
              <a:srgbClr val="B4D5EC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lic para editar título"/>
          <p:cNvSpPr txBox="1"/>
          <p:nvPr>
            <p:ph type="title" hasCustomPrompt="1"/>
          </p:nvPr>
        </p:nvSpPr>
        <p:spPr>
          <a:xfrm>
            <a:off x="685800" y="764704"/>
            <a:ext cx="7772400" cy="14700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Clic para editar título</a:t>
            </a:r>
          </a:p>
        </p:txBody>
      </p:sp>
      <p:sp>
        <p:nvSpPr>
          <p:cNvPr id="15" name="Nivel de texto 1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pic>
        <p:nvPicPr>
          <p:cNvPr id="16" name="Imagen 6" descr="Imagen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511" y="6021289"/>
            <a:ext cx="1368314" cy="7354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Imagen 10" descr="Imagen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92280" y="6021287"/>
            <a:ext cx="1872209" cy="712353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Número de diapositiva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o del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6" name="Nivel de texto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o del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del título</a:t>
            </a:r>
          </a:p>
        </p:txBody>
      </p:sp>
      <p:sp>
        <p:nvSpPr>
          <p:cNvPr id="35" name="Nivel de texto 1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o del título"/>
          <p:cNvSpPr txBox="1"/>
          <p:nvPr>
            <p:ph type="title"/>
          </p:nvPr>
        </p:nvSpPr>
        <p:spPr>
          <a:xfrm>
            <a:off x="152400" y="0"/>
            <a:ext cx="8839200" cy="1143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44" name="Nivel de texto 1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o del título"/>
          <p:cNvSpPr txBox="1"/>
          <p:nvPr>
            <p:ph type="title"/>
          </p:nvPr>
        </p:nvSpPr>
        <p:spPr>
          <a:xfrm>
            <a:off x="152400" y="0"/>
            <a:ext cx="8839200" cy="1143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53" name="Nivel de texto 1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4" name="Marcador de texto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o del título"/>
          <p:cNvSpPr txBox="1"/>
          <p:nvPr>
            <p:ph type="title"/>
          </p:nvPr>
        </p:nvSpPr>
        <p:spPr>
          <a:xfrm>
            <a:off x="152400" y="0"/>
            <a:ext cx="8839200" cy="1143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6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o del título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del título</a:t>
            </a:r>
          </a:p>
        </p:txBody>
      </p:sp>
      <p:sp>
        <p:nvSpPr>
          <p:cNvPr id="78" name="Nivel de texto 1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9" name="Marcador de texto 3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8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o del título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del título</a:t>
            </a:r>
          </a:p>
        </p:txBody>
      </p:sp>
      <p:sp>
        <p:nvSpPr>
          <p:cNvPr id="88" name="Marcador de posición de imagen 2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9" name="Nivel de texto 1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gif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13000">
              <a:srgbClr val="FFFFFF"/>
            </a:gs>
            <a:gs pos="43000">
              <a:srgbClr val="F9FBFD"/>
            </a:gs>
            <a:gs pos="80000">
              <a:srgbClr val="B5CAE3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/>
          <p:nvPr>
            <p:ph type="title"/>
          </p:nvPr>
        </p:nvSpPr>
        <p:spPr>
          <a:xfrm>
            <a:off x="457200" y="0"/>
            <a:ext cx="7571185" cy="926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3" name="Nivel de texto 1…"/>
          <p:cNvSpPr txBox="1"/>
          <p:nvPr>
            <p:ph type="body" idx="1"/>
          </p:nvPr>
        </p:nvSpPr>
        <p:spPr>
          <a:xfrm>
            <a:off x="457200" y="1124751"/>
            <a:ext cx="8229600" cy="5368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/>
          <p:nvPr>
            <p:ph type="sldNum" sz="quarter" idx="2"/>
          </p:nvPr>
        </p:nvSpPr>
        <p:spPr>
          <a:xfrm>
            <a:off x="8870344" y="6543310"/>
            <a:ext cx="273657" cy="26425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lnSpc>
                <a:spcPct val="90000"/>
              </a:lnSpc>
              <a:spcBef>
                <a:spcPts val="200"/>
              </a:spcBef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5" name="Imagen 6" descr="Imagen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44407" y="453964"/>
            <a:ext cx="714768" cy="384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agen 7" descr="Imagen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72399" y="70039"/>
            <a:ext cx="879463" cy="334625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Conector recto 9"/>
          <p:cNvSpPr/>
          <p:nvPr/>
        </p:nvSpPr>
        <p:spPr>
          <a:xfrm>
            <a:off x="0" y="926142"/>
            <a:ext cx="9144000" cy="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9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9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9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9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9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9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9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9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9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90000"/>
        </a:lnSpc>
        <a:spcBef>
          <a:spcPts val="2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90000"/>
        </a:lnSpc>
        <a:spcBef>
          <a:spcPts val="2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90000"/>
        </a:lnSpc>
        <a:spcBef>
          <a:spcPts val="2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90000"/>
        </a:lnSpc>
        <a:spcBef>
          <a:spcPts val="2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90000"/>
        </a:lnSpc>
        <a:spcBef>
          <a:spcPts val="2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90000"/>
        </a:lnSpc>
        <a:spcBef>
          <a:spcPts val="2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90000"/>
        </a:lnSpc>
        <a:spcBef>
          <a:spcPts val="2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90000"/>
        </a:lnSpc>
        <a:spcBef>
          <a:spcPts val="2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90000"/>
        </a:lnSpc>
        <a:spcBef>
          <a:spcPts val="2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2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Algoritmia y Complejidad</a:t>
            </a:r>
          </a:p>
        </p:txBody>
      </p:sp>
      <p:sp>
        <p:nvSpPr>
          <p:cNvPr id="100" name="Subtítulo 20"/>
          <p:cNvSpPr txBox="1"/>
          <p:nvPr>
            <p:ph type="subTitle" sz="half" idx="1"/>
          </p:nvPr>
        </p:nvSpPr>
        <p:spPr>
          <a:xfrm>
            <a:off x="971599" y="3244643"/>
            <a:ext cx="7200802" cy="1766732"/>
          </a:xfrm>
          <a:prstGeom prst="rect">
            <a:avLst/>
          </a:prstGeom>
        </p:spPr>
        <p:txBody>
          <a:bodyPr/>
          <a:lstStyle>
            <a:lvl1pPr>
              <a:defRPr sz="5700">
                <a:solidFill>
                  <a:srgbClr val="000000"/>
                </a:solidFill>
              </a:defRPr>
            </a:lvl1pPr>
          </a:lstStyle>
          <a:p>
            <a:pPr/>
            <a:r>
              <a:t>Clase del 15 de Marzo de 2022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2"/>
          <p:cNvSpPr txBox="1"/>
          <p:nvPr>
            <p:ph type="title"/>
          </p:nvPr>
        </p:nvSpPr>
        <p:spPr>
          <a:xfrm>
            <a:off x="457199" y="0"/>
            <a:ext cx="7571186" cy="926134"/>
          </a:xfrm>
          <a:prstGeom prst="rect">
            <a:avLst/>
          </a:prstGeom>
        </p:spPr>
        <p:txBody>
          <a:bodyPr/>
          <a:lstStyle>
            <a:lvl1pPr defTabSz="342900">
              <a:defRPr sz="3300"/>
            </a:lvl1pPr>
          </a:lstStyle>
          <a:p>
            <a:pPr/>
            <a:r>
              <a:t>Máquina de Turing universal: Demostración</a:t>
            </a:r>
          </a:p>
        </p:txBody>
      </p:sp>
      <p:sp>
        <p:nvSpPr>
          <p:cNvPr id="103" name="Marcador de número de diapositiva 1"/>
          <p:cNvSpPr txBox="1"/>
          <p:nvPr>
            <p:ph type="sldNum" sz="quarter" idx="2"/>
          </p:nvPr>
        </p:nvSpPr>
        <p:spPr>
          <a:xfrm>
            <a:off x="8955102" y="6543310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04" name="5264EA9E-63DE-4DB8-A231-92906DB5D1E6-L0-001.png" descr="5264EA9E-63DE-4DB8-A231-92906DB5D1E6-L0-001.png"/>
          <p:cNvPicPr>
            <a:picLocks noChangeAspect="1"/>
          </p:cNvPicPr>
          <p:nvPr/>
        </p:nvPicPr>
        <p:blipFill>
          <a:blip r:embed="rId2">
            <a:extLst/>
          </a:blip>
          <a:srcRect l="0" t="21827" r="22067" b="37123"/>
          <a:stretch>
            <a:fillRect/>
          </a:stretch>
        </p:blipFill>
        <p:spPr>
          <a:xfrm>
            <a:off x="125611" y="2075618"/>
            <a:ext cx="8892854" cy="35131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Rectangle 2"/>
          <p:cNvSpPr txBox="1"/>
          <p:nvPr>
            <p:ph type="title"/>
          </p:nvPr>
        </p:nvSpPr>
        <p:spPr>
          <a:xfrm>
            <a:off x="457199" y="0"/>
            <a:ext cx="7571186" cy="926134"/>
          </a:xfrm>
          <a:prstGeom prst="rect">
            <a:avLst/>
          </a:prstGeom>
        </p:spPr>
        <p:txBody>
          <a:bodyPr/>
          <a:lstStyle>
            <a:lvl1pPr defTabSz="310895">
              <a:defRPr sz="2992"/>
            </a:lvl1pPr>
          </a:lstStyle>
          <a:p>
            <a:pPr/>
            <a:r>
              <a:t>Máquina de Turing universal: Demostración (continuación)</a:t>
            </a:r>
          </a:p>
        </p:txBody>
      </p:sp>
      <p:sp>
        <p:nvSpPr>
          <p:cNvPr id="107" name="Marcador de número de diapositiva 1"/>
          <p:cNvSpPr txBox="1"/>
          <p:nvPr>
            <p:ph type="sldNum" sz="quarter" idx="2"/>
          </p:nvPr>
        </p:nvSpPr>
        <p:spPr>
          <a:xfrm>
            <a:off x="8955102" y="6543310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08" name="4C34B67C-1D8F-413B-9534-EED7BB19FC86-L0-001.png" descr="4C34B67C-1D8F-413B-9534-EED7BB19FC86-L0-001.png"/>
          <p:cNvPicPr>
            <a:picLocks noChangeAspect="1"/>
          </p:cNvPicPr>
          <p:nvPr/>
        </p:nvPicPr>
        <p:blipFill>
          <a:blip r:embed="rId2">
            <a:extLst/>
          </a:blip>
          <a:srcRect l="41481" t="29577" r="4824" b="32534"/>
          <a:stretch>
            <a:fillRect/>
          </a:stretch>
        </p:blipFill>
        <p:spPr>
          <a:xfrm>
            <a:off x="719931" y="1653141"/>
            <a:ext cx="7704279" cy="40773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2"/>
          <p:cNvSpPr txBox="1"/>
          <p:nvPr>
            <p:ph type="title"/>
          </p:nvPr>
        </p:nvSpPr>
        <p:spPr>
          <a:xfrm>
            <a:off x="457199" y="0"/>
            <a:ext cx="7571186" cy="926134"/>
          </a:xfrm>
          <a:prstGeom prst="rect">
            <a:avLst/>
          </a:prstGeom>
        </p:spPr>
        <p:txBody>
          <a:bodyPr/>
          <a:lstStyle>
            <a:lvl1pPr defTabSz="310895">
              <a:defRPr sz="2992"/>
            </a:lvl1pPr>
          </a:lstStyle>
          <a:p>
            <a:pPr/>
            <a:r>
              <a:t>Máquina de Turing universal:contenido de las cintas</a:t>
            </a:r>
          </a:p>
        </p:txBody>
      </p:sp>
      <p:sp>
        <p:nvSpPr>
          <p:cNvPr id="111" name="Marcador de número de diapositiva 1"/>
          <p:cNvSpPr txBox="1"/>
          <p:nvPr>
            <p:ph type="sldNum" sz="quarter" idx="2"/>
          </p:nvPr>
        </p:nvSpPr>
        <p:spPr>
          <a:xfrm>
            <a:off x="8955102" y="6543310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12" name="87511FB2-3B8F-4A8A-8A62-8C2B4D3E74BF-L0-001.png" descr="87511FB2-3B8F-4A8A-8A62-8C2B4D3E74BF-L0-001.png"/>
          <p:cNvPicPr>
            <a:picLocks noChangeAspect="1"/>
          </p:cNvPicPr>
          <p:nvPr/>
        </p:nvPicPr>
        <p:blipFill>
          <a:blip r:embed="rId2">
            <a:extLst/>
          </a:blip>
          <a:srcRect l="23402" t="11017" r="22293" b="50798"/>
          <a:stretch>
            <a:fillRect/>
          </a:stretch>
        </p:blipFill>
        <p:spPr>
          <a:xfrm>
            <a:off x="814982" y="2502384"/>
            <a:ext cx="7513942" cy="3962623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Inicialmente la cabeza en c2 apunta a x0 y en c3 a q0. En la imagen observamos el contenido de las distintas cintas de U cuando se realiza la transición ((q0,x0), (q3,c,R)) es decir pasamos al estado q3 sustituyendo x0 por c y moviéndonos a la derecha en"/>
          <p:cNvSpPr txBox="1"/>
          <p:nvPr/>
        </p:nvSpPr>
        <p:spPr>
          <a:xfrm>
            <a:off x="823693" y="1152926"/>
            <a:ext cx="7496613" cy="1209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Inicialmente la cabeza en c2 apunta a x0 y en c3 a q0. En la imagen observamos el contenido de las distintas cintas de U cuando se realiza la transición ((q0,x0), (q3,c,R)) es decir pasamos al estado q3 sustituyendo x0 por c y moviéndonos a la derecha en la cinta c2 (que contiene la cadena de entrada)</a:t>
            </a:r>
          </a:p>
        </p:txBody>
      </p:sp>
      <p:sp>
        <p:nvSpPr>
          <p:cNvPr id="114" name="C1: representación en la cinta de la máquina de Turing M qué queremos ejecutar en U.…"/>
          <p:cNvSpPr txBox="1"/>
          <p:nvPr/>
        </p:nvSpPr>
        <p:spPr>
          <a:xfrm>
            <a:off x="5108676" y="3757088"/>
            <a:ext cx="2839326" cy="119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>
                <a:solidFill>
                  <a:srgbClr val="FFFFFF"/>
                </a:solidFill>
              </a:defRPr>
            </a:pPr>
            <a:r>
              <a:t>C1: representación en la cinta de la máquina de Turing M qué queremos ejecutar en U.</a:t>
            </a:r>
          </a:p>
          <a:p>
            <a:pPr>
              <a:defRPr sz="1400">
                <a:solidFill>
                  <a:srgbClr val="FFFFFF"/>
                </a:solidFill>
              </a:defRPr>
            </a:pPr>
            <a:r>
              <a:t>C2:entrada x que se ejecuta en M.</a:t>
            </a:r>
          </a:p>
          <a:p>
            <a:pPr>
              <a:defRPr sz="1400">
                <a:solidFill>
                  <a:srgbClr val="FFFFFF"/>
                </a:solidFill>
              </a:defRPr>
            </a:pPr>
            <a:r>
              <a:t>C3:estado actual de 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 2"/>
          <p:cNvSpPr txBox="1"/>
          <p:nvPr>
            <p:ph type="title"/>
          </p:nvPr>
        </p:nvSpPr>
        <p:spPr>
          <a:xfrm>
            <a:off x="457199" y="0"/>
            <a:ext cx="7571186" cy="926134"/>
          </a:xfrm>
          <a:prstGeom prst="rect">
            <a:avLst/>
          </a:prstGeom>
        </p:spPr>
        <p:txBody>
          <a:bodyPr/>
          <a:lstStyle>
            <a:lvl1pPr defTabSz="402336">
              <a:defRPr sz="3872"/>
            </a:lvl1pPr>
          </a:lstStyle>
          <a:p>
            <a:pPr/>
            <a:r>
              <a:t>Problema de la parada:¿Es decidible?</a:t>
            </a:r>
          </a:p>
        </p:txBody>
      </p:sp>
      <p:sp>
        <p:nvSpPr>
          <p:cNvPr id="117" name="Marcador de número de diapositiva 1"/>
          <p:cNvSpPr txBox="1"/>
          <p:nvPr>
            <p:ph type="sldNum" sz="quarter" idx="2"/>
          </p:nvPr>
        </p:nvSpPr>
        <p:spPr>
          <a:xfrm>
            <a:off x="8955102" y="6543310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18" name="9A1DFB28-A5D1-41F2-95EA-2D8C61D451B6-L0-001.png" descr="9A1DFB28-A5D1-41F2-95EA-2D8C61D451B6-L0-001.png"/>
          <p:cNvPicPr>
            <a:picLocks noChangeAspect="1"/>
          </p:cNvPicPr>
          <p:nvPr/>
        </p:nvPicPr>
        <p:blipFill>
          <a:blip r:embed="rId2">
            <a:extLst/>
          </a:blip>
          <a:srcRect l="1835" t="15440" r="6697" b="21779"/>
          <a:stretch>
            <a:fillRect/>
          </a:stretch>
        </p:blipFill>
        <p:spPr>
          <a:xfrm>
            <a:off x="230782" y="1680885"/>
            <a:ext cx="8682542" cy="44695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2"/>
          <p:cNvSpPr txBox="1"/>
          <p:nvPr>
            <p:ph type="title"/>
          </p:nvPr>
        </p:nvSpPr>
        <p:spPr>
          <a:xfrm>
            <a:off x="457199" y="0"/>
            <a:ext cx="7571186" cy="926134"/>
          </a:xfrm>
          <a:prstGeom prst="rect">
            <a:avLst/>
          </a:prstGeom>
        </p:spPr>
        <p:txBody>
          <a:bodyPr/>
          <a:lstStyle/>
          <a:p>
            <a:pPr/>
            <a14:m>
              <m:oMathPara>
                <m:oMathParaPr>
                  <m:jc m:val="center"/>
                </m:oMathParaPr>
                <m:oMath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≠</m:t>
                  </m:r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P</m:t>
                  </m:r>
                </m:oMath>
              </m:oMathPara>
            </a14:m>
          </a:p>
        </p:txBody>
      </p:sp>
      <p:sp>
        <p:nvSpPr>
          <p:cNvPr id="121" name="Marcador de número de diapositiva 1"/>
          <p:cNvSpPr txBox="1"/>
          <p:nvPr>
            <p:ph type="sldNum" sz="quarter" idx="2"/>
          </p:nvPr>
        </p:nvSpPr>
        <p:spPr>
          <a:xfrm>
            <a:off x="8955102" y="6543310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22" name="830DC365-64A2-480D-AB9D-32AAC3352987-L0-001.png" descr="830DC365-64A2-480D-AB9D-32AAC3352987-L0-001.png"/>
          <p:cNvPicPr>
            <a:picLocks noChangeAspect="1"/>
          </p:cNvPicPr>
          <p:nvPr/>
        </p:nvPicPr>
        <p:blipFill>
          <a:blip r:embed="rId2">
            <a:extLst/>
          </a:blip>
          <a:srcRect l="1663" t="23070" r="3549" b="30686"/>
          <a:stretch>
            <a:fillRect/>
          </a:stretch>
        </p:blipFill>
        <p:spPr>
          <a:xfrm>
            <a:off x="152201" y="1997967"/>
            <a:ext cx="8839730" cy="32344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2"/>
          <p:cNvSpPr txBox="1"/>
          <p:nvPr>
            <p:ph type="title"/>
          </p:nvPr>
        </p:nvSpPr>
        <p:spPr>
          <a:xfrm>
            <a:off x="457199" y="0"/>
            <a:ext cx="7571186" cy="926134"/>
          </a:xfrm>
          <a:prstGeom prst="rect">
            <a:avLst/>
          </a:prstGeom>
        </p:spPr>
        <p:txBody>
          <a:bodyPr/>
          <a:lstStyle/>
          <a:p>
            <a:pPr/>
            <a14:m>
              <m:oMathPara>
                <m:oMathParaPr>
                  <m:jc m:val="center"/>
                </m:oMathParaPr>
                <m:oMath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≠</m:t>
                  </m:r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4750" i="1">
                      <a:solidFill>
                        <a:srgbClr val="000090"/>
                      </a:solidFill>
                      <a:latin typeface="Cambria Math" panose="02040503050406030204" pitchFamily="18" charset="0"/>
                    </a:rPr>
                    <m:t>P</m:t>
                  </m:r>
                </m:oMath>
              </m:oMathPara>
            </a14:m>
          </a:p>
        </p:txBody>
      </p:sp>
      <p:sp>
        <p:nvSpPr>
          <p:cNvPr id="125" name="Marcador de número de diapositiva 1"/>
          <p:cNvSpPr txBox="1"/>
          <p:nvPr>
            <p:ph type="sldNum" sz="quarter" idx="2"/>
          </p:nvPr>
        </p:nvSpPr>
        <p:spPr>
          <a:xfrm>
            <a:off x="8955102" y="6543310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26" name="325F81CD-5F78-4C0B-8E56-B844653AAD97-L0-001.png" descr="325F81CD-5F78-4C0B-8E56-B844653AAD97-L0-001.png">
            <a:hlinkClick r:id="" invalidUrl="" action="ppaction://hlinkshowjump?jump=nextslide" tgtFrame="" tooltip="" history="1" highlightClick="0" endSnd="0"/>
          </p:cNvPr>
          <p:cNvPicPr>
            <a:picLocks noChangeAspect="1"/>
          </p:cNvPicPr>
          <p:nvPr/>
        </p:nvPicPr>
        <p:blipFill>
          <a:blip r:embed="rId2">
            <a:extLst/>
          </a:blip>
          <a:srcRect l="10703" t="21665" r="0" b="27432"/>
          <a:stretch>
            <a:fillRect/>
          </a:stretch>
        </p:blipFill>
        <p:spPr>
          <a:xfrm>
            <a:off x="489346" y="1861051"/>
            <a:ext cx="8165301" cy="34908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1_Tema de Office">
  <a:themeElements>
    <a:clrScheme name="1_Tema d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1_Tema de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Tema d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1_Tema de Office">
  <a:themeElements>
    <a:clrScheme name="1_Tema d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1_Tema de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Tema d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